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2" r:id="rId2"/>
    <p:sldId id="269" r:id="rId3"/>
    <p:sldId id="271" r:id="rId4"/>
    <p:sldId id="270" r:id="rId5"/>
    <p:sldId id="262" r:id="rId6"/>
    <p:sldId id="264" r:id="rId7"/>
    <p:sldId id="266" r:id="rId8"/>
    <p:sldId id="267" r:id="rId9"/>
    <p:sldId id="268" r:id="rId10"/>
    <p:sldId id="263" r:id="rId11"/>
  </p:sldIdLst>
  <p:sldSz cx="12192000" cy="6858000"/>
  <p:notesSz cx="6797675" cy="9926638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89" autoAdjust="0"/>
    <p:restoredTop sz="60987" autoAdjust="0"/>
  </p:normalViewPr>
  <p:slideViewPr>
    <p:cSldViewPr snapToGrid="0">
      <p:cViewPr varScale="1">
        <p:scale>
          <a:sx n="112" d="100"/>
          <a:sy n="112" d="100"/>
        </p:scale>
        <p:origin x="624" y="96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275" cy="4983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9862" y="1"/>
            <a:ext cx="2946275" cy="4983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96623-25AF-48AD-A5D6-7D3F9ECEBF6C}" type="datetimeFigureOut">
              <a:rPr lang="es-MX" smtClean="0"/>
              <a:t>28/02/2024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0383" y="4776856"/>
            <a:ext cx="5436909" cy="390895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273"/>
            <a:ext cx="2946275" cy="4983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862" y="9428273"/>
            <a:ext cx="2946275" cy="4983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E6381-493C-4BD7-929F-6DCB5F63A6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5622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1B6BD5-C55B-AEF2-9BEB-E8F1A0DE8A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50075DD-1D4C-F2EA-20E2-78E6B3D717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E94818-CD84-B0A9-6364-49162383E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0518F-BABE-4849-94AE-BF6D7C2D4551}" type="datetimeFigureOut">
              <a:rPr lang="es-MX" smtClean="0"/>
              <a:t>28/02/2024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7A35A3-E777-47A2-DC36-4477199DD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5FC6B7-C3E7-E56E-9C4B-57D7039D5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8DE1-DB38-43F1-B357-9BFD71D8CC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4810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60DADF-CB2D-AFC1-D05B-22EA0C4B4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494DF60-C55C-A55D-C5DE-29AB3801F4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1B190C-6D4A-9D65-34C2-145B4FA90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0518F-BABE-4849-94AE-BF6D7C2D4551}" type="datetimeFigureOut">
              <a:rPr lang="es-MX" smtClean="0"/>
              <a:t>28/02/2024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5F8277-5954-ABBD-5158-4B0B987FD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A0632D-5977-9B02-0E2C-80CDCF9FF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8DE1-DB38-43F1-B357-9BFD71D8CC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1279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071685A-FE54-FAA0-599F-D6083FD914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BD56261-A35F-F71F-C76D-CCB35B65F8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7D7461-ABE6-82CA-A6E8-A2243C244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0518F-BABE-4849-94AE-BF6D7C2D4551}" type="datetimeFigureOut">
              <a:rPr lang="es-MX" smtClean="0"/>
              <a:t>28/02/2024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2DFCC9-5CD5-B7ED-CED7-6A239E087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B3FD20-0150-307C-E588-81E48B9D5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8DE1-DB38-43F1-B357-9BFD71D8CC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535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95D0D1-0DFE-FE7A-67E8-5A85DF0E6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7BBC53-5FA9-EF32-4FD3-4BE05760F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E62AD7-325F-3412-5F52-87D6A1EEB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0518F-BABE-4849-94AE-BF6D7C2D4551}" type="datetimeFigureOut">
              <a:rPr lang="es-MX" smtClean="0"/>
              <a:t>28/02/2024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5DA0C0-6B04-9BA5-D356-3C794FD42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CF5572-DD43-5AD8-ED0D-A74F8CC51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8DE1-DB38-43F1-B357-9BFD71D8CC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0995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5D006-9F9A-FAAD-96BE-A8391FD27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C71801-7A43-FD5E-ED89-82506518A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B5BA2B-F30B-CEC2-EBAB-90E2267D2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0518F-BABE-4849-94AE-BF6D7C2D4551}" type="datetimeFigureOut">
              <a:rPr lang="es-MX" smtClean="0"/>
              <a:t>28/02/2024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EB4BAB-74F3-A3DF-74CA-F30A4728C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B57CE2-2B2D-D795-EC9C-B23415BF3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8DE1-DB38-43F1-B357-9BFD71D8CC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4963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680DB1-8388-B49F-9E7A-FF4D744DE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1581CF-7778-6B23-A346-6B37CE2B5B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F31CE06-80F3-0226-E70A-D7B88908C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95A1075-999B-F041-C434-159D70C28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0518F-BABE-4849-94AE-BF6D7C2D4551}" type="datetimeFigureOut">
              <a:rPr lang="es-MX" smtClean="0"/>
              <a:t>28/02/2024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52F7DB0-0DBD-AB24-2B32-05F164844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62C5523-8DAF-DA8D-2AA4-79CB62E0C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8DE1-DB38-43F1-B357-9BFD71D8CC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3990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937BE-6753-8A48-9D24-AC54B0038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BAEFF6B-A890-962F-5E6B-5106CCB63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FF9AFD0-FCBF-249B-C20A-0C5EC7CC62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9DE311B-7963-BA22-E3DE-78E44458E1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A69C25A-81CD-BCAD-570E-90A60B9BA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AF6F1B7-8DFD-A2C2-29B8-9304C82DF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0518F-BABE-4849-94AE-BF6D7C2D4551}" type="datetimeFigureOut">
              <a:rPr lang="es-MX" smtClean="0"/>
              <a:t>28/02/2024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56A7DC5-8A0D-DE6C-C7A2-46B0D6D48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1B31E71-B61C-1480-FFF7-3F0B80511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8DE1-DB38-43F1-B357-9BFD71D8CC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1614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8A24E9-1EA0-CA21-39CD-61DEF12FA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6277075-F0FA-7606-2675-5C562BB70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0518F-BABE-4849-94AE-BF6D7C2D4551}" type="datetimeFigureOut">
              <a:rPr lang="es-MX" smtClean="0"/>
              <a:t>28/02/2024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4DC6785-AFD8-1E92-264A-3D2529DF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CD5A8A1-D19B-3102-EF6F-DA17F1D6E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8DE1-DB38-43F1-B357-9BFD71D8CC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9976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1F2608B-B536-6B21-FED7-7AB5E0839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0518F-BABE-4849-94AE-BF6D7C2D4551}" type="datetimeFigureOut">
              <a:rPr lang="es-MX" smtClean="0"/>
              <a:t>28/02/2024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F008FF7-E44A-B1F8-AA13-C72C4E173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40196D7-AC52-6249-A94A-3DBC5F763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8DE1-DB38-43F1-B357-9BFD71D8CC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168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ED2476-4C75-E823-683F-150FD4BF5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225C81-21A0-4874-FCBB-A55B2F70E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27DF56A-3900-894E-5C59-796B810118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9D0979E-3639-AA68-A694-2BFFE78EA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0518F-BABE-4849-94AE-BF6D7C2D4551}" type="datetimeFigureOut">
              <a:rPr lang="es-MX" smtClean="0"/>
              <a:t>28/02/2024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F1A64A-DB6E-7254-526D-504777A50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2A9F98C-C4E4-2BB1-8259-9A3523AE2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8DE1-DB38-43F1-B357-9BFD71D8CC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3591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EB2C5D-DD2A-DE2B-B0BF-166FFC89C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CFD3685-1361-051E-3806-88602EDBB7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8CB6E0B-FD68-E90A-969D-32EE96EAE0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EED26BB-B3F9-71E3-94A3-0F4A0E7D8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0518F-BABE-4849-94AE-BF6D7C2D4551}" type="datetimeFigureOut">
              <a:rPr lang="es-MX" smtClean="0"/>
              <a:t>28/02/2024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640A42A-E074-5801-6463-590C514B6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AAD7EA-B2B6-0BF0-C5E9-E9BB92E54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8DE1-DB38-43F1-B357-9BFD71D8CC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3405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669537F-00DA-432A-D384-F1573FA9C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FEC855-8C14-50BB-7E1F-12C1EAA26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7DE1E1-2E3A-5D56-DCE1-E4D52F4E90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0518F-BABE-4849-94AE-BF6D7C2D4551}" type="datetimeFigureOut">
              <a:rPr lang="es-MX" smtClean="0"/>
              <a:t>28/02/2024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803EB3-FEBE-0ED1-8F75-58C6ED9FB1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9FB720-5F37-FD3B-9E94-403C6323F0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A8DE1-DB38-43F1-B357-9BFD71D8CC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553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560042F-B5D8-BAE4-06F2-B15E14C59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-297"/>
            <a:ext cx="12192528" cy="68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54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11;p78">
            <a:extLst>
              <a:ext uri="{FF2B5EF4-FFF2-40B4-BE49-F238E27FC236}">
                <a16:creationId xmlns:a16="http://schemas.microsoft.com/office/drawing/2014/main" id="{EBD3F297-019F-4EB3-4886-411A1C3539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29634" y="887036"/>
            <a:ext cx="7588923" cy="9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latin typeface="Barlow" panose="00000500000000000000" pitchFamily="2" charset="0"/>
              </a:rPr>
              <a:t>¡Muchas gracias!</a:t>
            </a:r>
            <a:endParaRPr sz="7200" b="1" dirty="0">
              <a:latin typeface="Barlow" panose="00000500000000000000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D742292-9BF2-CA84-C8F9-54038A744B24}"/>
              </a:ext>
            </a:extLst>
          </p:cNvPr>
          <p:cNvSpPr txBox="1"/>
          <p:nvPr/>
        </p:nvSpPr>
        <p:spPr>
          <a:xfrm>
            <a:off x="3096426" y="5050564"/>
            <a:ext cx="545534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>
                <a:latin typeface="Raleway" pitchFamily="2" charset="0"/>
              </a:rPr>
              <a:t>Órgano Interno de Control</a:t>
            </a:r>
          </a:p>
          <a:p>
            <a:pPr algn="ctr"/>
            <a:r>
              <a:rPr lang="es-ES" dirty="0">
                <a:latin typeface="Raleway" pitchFamily="2" charset="0"/>
              </a:rPr>
              <a:t>Universidad de Guanajuato</a:t>
            </a:r>
          </a:p>
          <a:p>
            <a:pPr algn="ctr"/>
            <a:r>
              <a:rPr lang="es-MX" b="0" i="0" dirty="0">
                <a:effectLst/>
                <a:latin typeface="Raleway" pitchFamily="2" charset="0"/>
              </a:rPr>
              <a:t>Lascuráin de Retana No. 5, Col. Centro C.P. 36000</a:t>
            </a:r>
            <a:br>
              <a:rPr lang="es-MX" dirty="0"/>
            </a:br>
            <a:r>
              <a:rPr lang="es-MX" b="0" i="0" dirty="0">
                <a:effectLst/>
                <a:latin typeface="Raleway" pitchFamily="2" charset="0"/>
              </a:rPr>
              <a:t>Guanajuato, </a:t>
            </a:r>
            <a:r>
              <a:rPr lang="es-MX" b="0" i="0" dirty="0" err="1">
                <a:effectLst/>
                <a:latin typeface="Raleway" pitchFamily="2" charset="0"/>
              </a:rPr>
              <a:t>Gto</a:t>
            </a:r>
            <a:r>
              <a:rPr lang="es-MX" b="0" i="0" dirty="0">
                <a:effectLst/>
                <a:latin typeface="Raleway" pitchFamily="2" charset="0"/>
              </a:rPr>
              <a:t>., México</a:t>
            </a:r>
            <a:br>
              <a:rPr lang="es-MX" dirty="0"/>
            </a:br>
            <a:r>
              <a:rPr lang="es-MX" b="0" i="0" dirty="0">
                <a:effectLst/>
                <a:latin typeface="Raleway" pitchFamily="2" charset="0"/>
              </a:rPr>
              <a:t>Tel: +52 (473) 732 00 06</a:t>
            </a:r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070EF07-C17B-88B1-D9C1-C6BD7632D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2701" y="2199012"/>
            <a:ext cx="2851552" cy="285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903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D77BAE5-9801-AD11-8FF5-32B0FDE821A3}"/>
              </a:ext>
            </a:extLst>
          </p:cNvPr>
          <p:cNvSpPr txBox="1"/>
          <p:nvPr/>
        </p:nvSpPr>
        <p:spPr>
          <a:xfrm>
            <a:off x="1230975" y="967298"/>
            <a:ext cx="7063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 b="1" dirty="0"/>
              <a:t>¿Cómo se compone la Comunidad Universitaria?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4210416-DE2E-DCEE-2A56-AF3660D69280}"/>
              </a:ext>
            </a:extLst>
          </p:cNvPr>
          <p:cNvSpPr txBox="1"/>
          <p:nvPr/>
        </p:nvSpPr>
        <p:spPr>
          <a:xfrm>
            <a:off x="684045" y="1614859"/>
            <a:ext cx="8705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US" dirty="0"/>
              <a:t>La comunidad universitaria se integra por el personal </a:t>
            </a:r>
            <a:r>
              <a:rPr lang="es-US" b="1" dirty="0"/>
              <a:t>académico</a:t>
            </a:r>
            <a:r>
              <a:rPr lang="es-US" dirty="0"/>
              <a:t>, los </a:t>
            </a:r>
            <a:r>
              <a:rPr lang="es-US" b="1" dirty="0"/>
              <a:t>alumnos</a:t>
            </a:r>
            <a:r>
              <a:rPr lang="es-US" dirty="0"/>
              <a:t>, los </a:t>
            </a:r>
            <a:r>
              <a:rPr lang="es-US" b="1" dirty="0"/>
              <a:t>miembros de los órganos de gobierno </a:t>
            </a:r>
            <a:r>
              <a:rPr lang="es-US" dirty="0"/>
              <a:t>y el personal </a:t>
            </a:r>
            <a:r>
              <a:rPr lang="es-US" b="1" dirty="0"/>
              <a:t>administrativo</a:t>
            </a:r>
            <a:r>
              <a:rPr lang="es-US" dirty="0"/>
              <a:t> de la Universidad. </a:t>
            </a:r>
          </a:p>
          <a:p>
            <a:pPr algn="r"/>
            <a:r>
              <a:rPr lang="es-US" dirty="0"/>
              <a:t>(Art. 8. Ley Orgánica de la UG)</a:t>
            </a:r>
          </a:p>
        </p:txBody>
      </p:sp>
      <p:sp>
        <p:nvSpPr>
          <p:cNvPr id="4" name="Bocadillo: ovalado 3">
            <a:extLst>
              <a:ext uri="{FF2B5EF4-FFF2-40B4-BE49-F238E27FC236}">
                <a16:creationId xmlns:a16="http://schemas.microsoft.com/office/drawing/2014/main" id="{0EC10F1E-21AB-B0AE-07E5-667259CDACF7}"/>
              </a:ext>
            </a:extLst>
          </p:cNvPr>
          <p:cNvSpPr/>
          <p:nvPr/>
        </p:nvSpPr>
        <p:spPr>
          <a:xfrm>
            <a:off x="5730283" y="5134269"/>
            <a:ext cx="2144630" cy="1333571"/>
          </a:xfrm>
          <a:prstGeom prst="wedgeEllipseCallout">
            <a:avLst>
              <a:gd name="adj1" fmla="val -67877"/>
              <a:gd name="adj2" fmla="val 2660"/>
            </a:avLst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0">
                <a:srgbClr val="00B0F0"/>
              </a:gs>
              <a:gs pos="100000">
                <a:srgbClr val="0070C0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305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bg1"/>
                </a:solidFill>
              </a:rPr>
              <a:t>Personal Administrativo</a:t>
            </a:r>
          </a:p>
        </p:txBody>
      </p:sp>
      <p:sp>
        <p:nvSpPr>
          <p:cNvPr id="6" name="Bocadillo: ovalado 5">
            <a:extLst>
              <a:ext uri="{FF2B5EF4-FFF2-40B4-BE49-F238E27FC236}">
                <a16:creationId xmlns:a16="http://schemas.microsoft.com/office/drawing/2014/main" id="{677C662D-7102-75FF-ECA0-F4633B32C516}"/>
              </a:ext>
            </a:extLst>
          </p:cNvPr>
          <p:cNvSpPr/>
          <p:nvPr/>
        </p:nvSpPr>
        <p:spPr>
          <a:xfrm>
            <a:off x="154127" y="5339390"/>
            <a:ext cx="2144630" cy="923330"/>
          </a:xfrm>
          <a:prstGeom prst="wedgeEllipseCallout">
            <a:avLst>
              <a:gd name="adj1" fmla="val 69644"/>
              <a:gd name="adj2" fmla="val 10058"/>
            </a:avLst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0">
                <a:srgbClr val="00B0F0"/>
              </a:gs>
              <a:gs pos="100000">
                <a:srgbClr val="0070C0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305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Personal Académico/</a:t>
            </a:r>
          </a:p>
          <a:p>
            <a:pPr algn="ctr"/>
            <a:r>
              <a:rPr lang="es-MX" b="1" dirty="0">
                <a:solidFill>
                  <a:schemeClr val="bg1"/>
                </a:solidFill>
              </a:rPr>
              <a:t>Docente</a:t>
            </a:r>
          </a:p>
        </p:txBody>
      </p:sp>
      <p:sp>
        <p:nvSpPr>
          <p:cNvPr id="7" name="Bocadillo: ovalado 6">
            <a:extLst>
              <a:ext uri="{FF2B5EF4-FFF2-40B4-BE49-F238E27FC236}">
                <a16:creationId xmlns:a16="http://schemas.microsoft.com/office/drawing/2014/main" id="{965652F1-C6FB-787D-846C-BC398C7EFC81}"/>
              </a:ext>
            </a:extLst>
          </p:cNvPr>
          <p:cNvSpPr/>
          <p:nvPr/>
        </p:nvSpPr>
        <p:spPr>
          <a:xfrm>
            <a:off x="5036893" y="3649062"/>
            <a:ext cx="1783559" cy="1158446"/>
          </a:xfrm>
          <a:prstGeom prst="wedgeEllipseCallout">
            <a:avLst>
              <a:gd name="adj1" fmla="val -44046"/>
              <a:gd name="adj2" fmla="val 74152"/>
            </a:avLst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0">
                <a:srgbClr val="00B0F0"/>
              </a:gs>
              <a:gs pos="100000">
                <a:srgbClr val="0070C0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305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Estudiante</a:t>
            </a:r>
          </a:p>
        </p:txBody>
      </p:sp>
      <p:sp>
        <p:nvSpPr>
          <p:cNvPr id="8" name="Google Shape;196;p3">
            <a:extLst>
              <a:ext uri="{FF2B5EF4-FFF2-40B4-BE49-F238E27FC236}">
                <a16:creationId xmlns:a16="http://schemas.microsoft.com/office/drawing/2014/main" id="{ECB09232-5061-8E5B-BECD-61E2920EE2A2}"/>
              </a:ext>
            </a:extLst>
          </p:cNvPr>
          <p:cNvSpPr/>
          <p:nvPr/>
        </p:nvSpPr>
        <p:spPr>
          <a:xfrm>
            <a:off x="1474530" y="3631746"/>
            <a:ext cx="1696279" cy="1158446"/>
          </a:xfrm>
          <a:prstGeom prst="wedgeEllipseCallout">
            <a:avLst>
              <a:gd name="adj1" fmla="val 64130"/>
              <a:gd name="adj2" fmla="val 70005"/>
            </a:avLst>
          </a:prstGeom>
          <a:gradFill>
            <a:gsLst>
              <a:gs pos="0">
                <a:srgbClr val="7A818D"/>
              </a:gs>
              <a:gs pos="100000">
                <a:srgbClr val="0070C0"/>
              </a:gs>
            </a:gsLst>
            <a:path path="circle">
              <a:fillToRect l="100000" t="100000"/>
            </a:path>
            <a:tileRect r="-100000" b="-100000"/>
          </a:gradFill>
          <a:ln w="9525" cap="flat" cmpd="sng">
            <a:solidFill>
              <a:srgbClr val="00305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Integrante de un órgano de gobierno </a:t>
            </a:r>
            <a:endParaRPr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1D95884-1D3C-A3F6-5535-242C72CA72EB}"/>
              </a:ext>
            </a:extLst>
          </p:cNvPr>
          <p:cNvSpPr txBox="1"/>
          <p:nvPr/>
        </p:nvSpPr>
        <p:spPr>
          <a:xfrm>
            <a:off x="3153779" y="2820021"/>
            <a:ext cx="8341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US" sz="2400" dirty="0"/>
              <a:t>¿Puede una persona desempeñar varios roles universitarios al mismo tiempo?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1D509C6C-FD53-4774-8431-46B04C43BE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51561" y="4394515"/>
            <a:ext cx="1162271" cy="1676719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013ED25D-C927-C2B5-24FC-688F8BEB51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60228" y="5374829"/>
            <a:ext cx="1313920" cy="871408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749C7547-25B0-0BFA-3FFD-2DDD95C5DC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313679" y="4790192"/>
            <a:ext cx="1351157" cy="1169271"/>
          </a:xfrm>
          <a:prstGeom prst="rect">
            <a:avLst/>
          </a:prstGeom>
        </p:spPr>
      </p:pic>
      <p:pic>
        <p:nvPicPr>
          <p:cNvPr id="1026" name="Picture 2" descr="Grupo de personas, Dibujos animados, Grupo social, Hombre, De pie,  Compartir, Equipo, Conversación png | Klipartz">
            <a:extLst>
              <a:ext uri="{FF2B5EF4-FFF2-40B4-BE49-F238E27FC236}">
                <a16:creationId xmlns:a16="http://schemas.microsoft.com/office/drawing/2014/main" id="{5053D8CD-A115-48F3-1737-9418B1704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857" y="5243141"/>
            <a:ext cx="2301123" cy="105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591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AC2064-C359-3C9A-BF27-163184244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F339596-08E9-FB0C-7EF2-75A816256384}"/>
              </a:ext>
            </a:extLst>
          </p:cNvPr>
          <p:cNvSpPr txBox="1"/>
          <p:nvPr/>
        </p:nvSpPr>
        <p:spPr>
          <a:xfrm>
            <a:off x="3670568" y="700405"/>
            <a:ext cx="7063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Lineamientos Generales de Control Interno para la  Universidad de Guanajuato </a:t>
            </a:r>
            <a:endParaRPr lang="es-US" sz="24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3440D96-CCF2-603B-67B8-C5589970024C}"/>
              </a:ext>
            </a:extLst>
          </p:cNvPr>
          <p:cNvSpPr txBox="1"/>
          <p:nvPr/>
        </p:nvSpPr>
        <p:spPr>
          <a:xfrm>
            <a:off x="3082230" y="2471989"/>
            <a:ext cx="87056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b="1" dirty="0"/>
          </a:p>
          <a:p>
            <a:pPr algn="just"/>
            <a:r>
              <a:rPr lang="es-ES" b="1" dirty="0"/>
              <a:t>Artículo 12. 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titulares de las entidades académico-administrativas y de las dependencias administrativas, deben asegurarse de </a:t>
            </a:r>
            <a:r>
              <a:rPr lang="es-ES" dirty="0"/>
              <a:t>la correcta implementación del control interno, de su calidad, confiabilidad y pertinencia, con el propósito de alcanzar los siguientes objetivos:  </a:t>
            </a:r>
          </a:p>
          <a:p>
            <a:pPr algn="just"/>
            <a:r>
              <a:rPr lang="es-ES" dirty="0"/>
              <a:t>I…</a:t>
            </a:r>
          </a:p>
          <a:p>
            <a:pPr algn="just"/>
            <a:r>
              <a:rPr lang="es-ES" dirty="0"/>
              <a:t>III. 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Mantener un adecuado manejo de los recursos públicos</a:t>
            </a:r>
            <a:r>
              <a:rPr lang="es-ES" dirty="0"/>
              <a:t> y promover que su aplicación se realice con criterios de eficiencia, economía, transparencia y con apego a la legalidad;  </a:t>
            </a:r>
          </a:p>
          <a:p>
            <a:pPr algn="just"/>
            <a:r>
              <a:rPr lang="es-ES" dirty="0"/>
              <a:t>IV…</a:t>
            </a:r>
          </a:p>
          <a:p>
            <a:pPr algn="just"/>
            <a:r>
              <a:rPr lang="es-ES" dirty="0"/>
              <a:t>V. 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Asegurar el cumplimiento del marco legal y normativo </a:t>
            </a:r>
            <a:r>
              <a:rPr lang="es-ES" dirty="0"/>
              <a:t>aplicable a las entidades académico-administrativas y dependencias administrativas; y  </a:t>
            </a:r>
          </a:p>
          <a:p>
            <a:pPr algn="just"/>
            <a:r>
              <a:rPr lang="es-ES" dirty="0"/>
              <a:t>VI. 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Salvaguardar, preservar y mantener los recursos públicos </a:t>
            </a:r>
            <a:r>
              <a:rPr lang="es-ES" dirty="0"/>
              <a:t>en condiciones de integridad, transparencia y disponibilidad para los fines a que están destinados. </a:t>
            </a:r>
            <a:endParaRPr lang="es-US" dirty="0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816DA684-489D-1EB1-08ED-EE5A9CC7A6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2524" y="1356280"/>
            <a:ext cx="2082457" cy="2231418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40581147-B5CF-FFBA-86A2-A4DB65CEB7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8475" y="4708041"/>
            <a:ext cx="1303937" cy="1333571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71A6D6B-FB8D-FF85-B250-BD20891702D2}"/>
              </a:ext>
            </a:extLst>
          </p:cNvPr>
          <p:cNvSpPr txBox="1"/>
          <p:nvPr/>
        </p:nvSpPr>
        <p:spPr>
          <a:xfrm>
            <a:off x="3397102" y="1700847"/>
            <a:ext cx="80759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Aprobado por la Comisión de Vigilancia del Consejo General Universitario mediante acuerdo CGU(CV)20170510-14 en sesión de 10 de mayo de 2017 y publicado en la Gaceta Universitaria el 11 de mayo de 2017.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1621674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5;ge9e008c352_0_648">
            <a:extLst>
              <a:ext uri="{FF2B5EF4-FFF2-40B4-BE49-F238E27FC236}">
                <a16:creationId xmlns:a16="http://schemas.microsoft.com/office/drawing/2014/main" id="{D2C349BB-5BF2-1BAA-24FB-F2A62903EEB8}"/>
              </a:ext>
            </a:extLst>
          </p:cNvPr>
          <p:cNvSpPr txBox="1">
            <a:spLocks/>
          </p:cNvSpPr>
          <p:nvPr/>
        </p:nvSpPr>
        <p:spPr>
          <a:xfrm>
            <a:off x="320081" y="1773586"/>
            <a:ext cx="11551835" cy="504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SzPts val="1800"/>
              <a:buFont typeface="Arial" panose="020B0604020202020204" pitchFamily="34" charset="0"/>
              <a:buNone/>
            </a:pPr>
            <a:r>
              <a:rPr lang="es-US" sz="2400" b="1" dirty="0">
                <a:solidFill>
                  <a:srgbClr val="0070C0"/>
                </a:solidFill>
              </a:rPr>
              <a:t>LOUG, artículo 60 Bis. </a:t>
            </a:r>
            <a:r>
              <a:rPr lang="es-ES" sz="2400" dirty="0"/>
              <a:t>El Órgano Interno de Control de la Universidad será responsable del control, evaluación y desarrollo administrativo de la Universidad, así como de la prevención de conductas constitutivas de responsabilidad administrativa y, en su caso, de la aplicación del derecho disciplinario; por lo cual, le competen las siguientes atribuciones:</a:t>
            </a:r>
            <a:endParaRPr lang="es-US" sz="2400" dirty="0"/>
          </a:p>
          <a:p>
            <a:pPr marL="0" indent="0" algn="just">
              <a:buSzPts val="1800"/>
              <a:buFont typeface="Arial" panose="020B0604020202020204" pitchFamily="34" charset="0"/>
              <a:buNone/>
            </a:pPr>
            <a:endParaRPr lang="es-US" sz="2400" b="1" dirty="0">
              <a:solidFill>
                <a:srgbClr val="0070C0"/>
              </a:solidFill>
            </a:endParaRPr>
          </a:p>
          <a:p>
            <a:pPr marL="0" indent="0">
              <a:buSzPts val="1800"/>
              <a:buFont typeface="Arial" panose="020B0604020202020204" pitchFamily="34" charset="0"/>
              <a:buNone/>
            </a:pPr>
            <a:r>
              <a:rPr lang="es-US" sz="2400" b="1" dirty="0">
                <a:solidFill>
                  <a:srgbClr val="0070C0"/>
                </a:solidFill>
              </a:rPr>
              <a:t>Fracción XII:</a:t>
            </a:r>
          </a:p>
          <a:p>
            <a:pPr marL="0" indent="0" algn="just">
              <a:buSzPts val="1800"/>
              <a:buFont typeface="Arial" panose="020B0604020202020204" pitchFamily="34" charset="0"/>
              <a:buNone/>
            </a:pPr>
            <a:r>
              <a:rPr lang="es-US" sz="2400" b="1" dirty="0">
                <a:solidFill>
                  <a:srgbClr val="BF9000"/>
                </a:solidFill>
              </a:rPr>
              <a:t>Conocer e investigar</a:t>
            </a:r>
            <a:r>
              <a:rPr lang="es-US" sz="2400" dirty="0"/>
              <a:t> las conductas de los servidores  públicos de la Universidad que puedan constituir </a:t>
            </a:r>
            <a:r>
              <a:rPr lang="es-US" sz="2400" b="1" dirty="0">
                <a:solidFill>
                  <a:srgbClr val="BF9000"/>
                </a:solidFill>
              </a:rPr>
              <a:t>responsabilidades administrativas</a:t>
            </a:r>
            <a:r>
              <a:rPr lang="es-US" sz="2400" dirty="0"/>
              <a:t>, así como </a:t>
            </a:r>
            <a:r>
              <a:rPr lang="es-US" sz="2400" b="1" dirty="0">
                <a:solidFill>
                  <a:srgbClr val="BF9000"/>
                </a:solidFill>
              </a:rPr>
              <a:t>substanciar los procedimientos </a:t>
            </a:r>
            <a:r>
              <a:rPr lang="es-US" sz="2400" dirty="0"/>
              <a:t>correspondientes conforme a lo establecido en la </a:t>
            </a:r>
            <a:r>
              <a:rPr lang="es-US" sz="2400" b="1" dirty="0">
                <a:solidFill>
                  <a:srgbClr val="BF9000"/>
                </a:solidFill>
              </a:rPr>
              <a:t>Ley de Responsabilidades</a:t>
            </a:r>
            <a:r>
              <a:rPr lang="es-US" sz="2400" dirty="0"/>
              <a:t> aplicable, así como realizar la defensa jurídica de sus resoluciones; para lo cual </a:t>
            </a:r>
            <a:r>
              <a:rPr lang="es-US" sz="2400" b="1" dirty="0">
                <a:solidFill>
                  <a:srgbClr val="BF9000"/>
                </a:solidFill>
              </a:rPr>
              <a:t>podrán aplicar las sanciones que correspondan en los casos que no sean de la competencia del Tribunal Estatal de Justicia Administrativa</a:t>
            </a:r>
            <a:r>
              <a:rPr lang="es-US" sz="2400" dirty="0"/>
              <a:t> y cuando se trate de </a:t>
            </a:r>
            <a:r>
              <a:rPr lang="es-US" sz="2400" b="1" dirty="0">
                <a:solidFill>
                  <a:srgbClr val="BF9000"/>
                </a:solidFill>
              </a:rPr>
              <a:t>faltas administrativas graves, ejercer la acción de responsabilidad ante ese Tribunal</a:t>
            </a:r>
            <a:r>
              <a:rPr lang="es-US" sz="2400" dirty="0"/>
              <a:t>; así como </a:t>
            </a:r>
            <a:r>
              <a:rPr lang="es-US" sz="2400" b="1" dirty="0">
                <a:solidFill>
                  <a:srgbClr val="BF9000"/>
                </a:solidFill>
              </a:rPr>
              <a:t>presentar las denuncias correspondientes ante la Fiscalía Especializada en Combate a la Corrupción</a:t>
            </a:r>
            <a:r>
              <a:rPr lang="es-US" sz="2400" dirty="0"/>
              <a:t> y ante otras autoridades competentes, en términos de las  disposiciones aplicables.</a:t>
            </a:r>
          </a:p>
        </p:txBody>
      </p:sp>
      <p:sp>
        <p:nvSpPr>
          <p:cNvPr id="3" name="Google Shape;179;ge9e008c352_0_660">
            <a:extLst>
              <a:ext uri="{FF2B5EF4-FFF2-40B4-BE49-F238E27FC236}">
                <a16:creationId xmlns:a16="http://schemas.microsoft.com/office/drawing/2014/main" id="{00216C4A-ED6D-94C6-CF2C-D5E4F2404D16}"/>
              </a:ext>
            </a:extLst>
          </p:cNvPr>
          <p:cNvSpPr txBox="1">
            <a:spLocks/>
          </p:cNvSpPr>
          <p:nvPr/>
        </p:nvSpPr>
        <p:spPr>
          <a:xfrm>
            <a:off x="320081" y="855607"/>
            <a:ext cx="10230162" cy="568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2800" b="1" dirty="0">
                <a:solidFill>
                  <a:schemeClr val="accent4">
                    <a:lumMod val="75000"/>
                  </a:schemeClr>
                </a:solidFill>
              </a:rPr>
              <a:t>Responsabilidad administrativa: </a:t>
            </a:r>
            <a:r>
              <a:rPr lang="es-MX" sz="2800" b="1" dirty="0">
                <a:solidFill>
                  <a:srgbClr val="0070C0"/>
                </a:solidFill>
              </a:rPr>
              <a:t>Competencia del OIC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A37F6B4-C5BE-3DEF-AC2D-0CE3594BED69}"/>
              </a:ext>
            </a:extLst>
          </p:cNvPr>
          <p:cNvSpPr/>
          <p:nvPr/>
        </p:nvSpPr>
        <p:spPr>
          <a:xfrm>
            <a:off x="408352" y="1362123"/>
            <a:ext cx="5687646" cy="616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2869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BB88B35-3AB7-8C56-D93F-133ED8CC441E}"/>
              </a:ext>
            </a:extLst>
          </p:cNvPr>
          <p:cNvSpPr txBox="1"/>
          <p:nvPr/>
        </p:nvSpPr>
        <p:spPr>
          <a:xfrm>
            <a:off x="0" y="793195"/>
            <a:ext cx="1219199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dirty="0">
                <a:solidFill>
                  <a:schemeClr val="accent2">
                    <a:lumMod val="50000"/>
                  </a:schemeClr>
                </a:solidFill>
                <a:latin typeface="Bebas Neue" panose="020B0606020202050201" pitchFamily="34" charset="0"/>
              </a:rPr>
              <a:t>Ley de Responsabilidades Administrativas</a:t>
            </a:r>
          </a:p>
          <a:p>
            <a:pPr algn="ctr"/>
            <a:endParaRPr lang="es-MX" sz="2800" dirty="0">
              <a:solidFill>
                <a:schemeClr val="accent2">
                  <a:lumMod val="50000"/>
                </a:schemeClr>
              </a:solidFill>
              <a:latin typeface="Bebas Neue" panose="020B0606020202050201" pitchFamily="34" charset="0"/>
            </a:endParaRPr>
          </a:p>
          <a:p>
            <a:pPr algn="ctr"/>
            <a:endParaRPr lang="es-MX" sz="2800" dirty="0">
              <a:solidFill>
                <a:schemeClr val="accent2">
                  <a:lumMod val="50000"/>
                </a:schemeClr>
              </a:solidFill>
              <a:latin typeface="Bebas Neue" panose="020B0606020202050201" pitchFamily="34" charset="0"/>
            </a:endParaRPr>
          </a:p>
          <a:p>
            <a:pPr algn="ctr"/>
            <a:endParaRPr lang="es-MX" sz="2800" dirty="0">
              <a:solidFill>
                <a:schemeClr val="accent2">
                  <a:lumMod val="50000"/>
                </a:schemeClr>
              </a:solidFill>
              <a:latin typeface="Bebas Neue" panose="020B0606020202050201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2589388-629E-72E7-BD6D-4E88C9057C01}"/>
              </a:ext>
            </a:extLst>
          </p:cNvPr>
          <p:cNvSpPr/>
          <p:nvPr/>
        </p:nvSpPr>
        <p:spPr>
          <a:xfrm>
            <a:off x="4621076" y="1430738"/>
            <a:ext cx="2949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b="1" dirty="0">
                <a:solidFill>
                  <a:srgbClr val="092F56"/>
                </a:solidFill>
              </a:rPr>
              <a:t>OBJETO Y SUJETOS DE LA LEY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95D760-5F1B-565B-5641-71D6E81EC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786" y="2084561"/>
            <a:ext cx="7984580" cy="3740898"/>
          </a:xfrm>
        </p:spPr>
        <p:txBody>
          <a:bodyPr>
            <a:normAutofit/>
          </a:bodyPr>
          <a:lstStyle/>
          <a:p>
            <a:pPr algn="just"/>
            <a:r>
              <a:rPr lang="es-ES" sz="2000" b="1" dirty="0">
                <a:solidFill>
                  <a:schemeClr val="accent4">
                    <a:lumMod val="75000"/>
                  </a:schemeClr>
                </a:solidFill>
              </a:rPr>
              <a:t>Objeto</a:t>
            </a:r>
            <a:r>
              <a:rPr lang="es-ES" sz="2000" dirty="0">
                <a:solidFill>
                  <a:schemeClr val="accent4">
                    <a:lumMod val="75000"/>
                  </a:schemeClr>
                </a:solidFill>
              </a:rPr>
              <a:t>: </a:t>
            </a:r>
            <a:r>
              <a:rPr lang="es-ES" sz="2000" dirty="0"/>
              <a:t>Distribuir competencias entre los órdenes de gobierno para establecer las responsabilidades administrativas de los Servidores Públicos, sus obligaciones, las sanciones aplicables por los actos u omisiones en que éstos incurran y las que correspondan a los particulares vinculados con faltas administrativas graves, así como los procedimientos para su aplicación.</a:t>
            </a:r>
            <a:endParaRPr lang="es-MX" sz="2000" dirty="0"/>
          </a:p>
          <a:p>
            <a:endParaRPr lang="es-MX" sz="2000" dirty="0"/>
          </a:p>
          <a:p>
            <a:r>
              <a:rPr lang="es-ES" sz="2000" b="1" dirty="0">
                <a:solidFill>
                  <a:schemeClr val="accent4">
                    <a:lumMod val="75000"/>
                  </a:schemeClr>
                </a:solidFill>
              </a:rPr>
              <a:t>Sujetos de la ley:</a:t>
            </a:r>
            <a:endParaRPr lang="es-MX" sz="2000" dirty="0">
              <a:solidFill>
                <a:schemeClr val="accent4">
                  <a:lumMod val="75000"/>
                </a:schemeClr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s-ES" sz="2000" dirty="0"/>
              <a:t>Los Servidores Públicos</a:t>
            </a:r>
            <a:endParaRPr lang="es-MX" sz="2000" dirty="0"/>
          </a:p>
          <a:p>
            <a:pPr marL="971550" lvl="1" indent="-514350">
              <a:buFont typeface="+mj-lt"/>
              <a:buAutoNum type="arabicPeriod"/>
            </a:pPr>
            <a:r>
              <a:rPr lang="es-ES" sz="2000" dirty="0"/>
              <a:t>Ex Servidores Públicos</a:t>
            </a:r>
            <a:endParaRPr lang="es-MX" sz="2000" dirty="0"/>
          </a:p>
          <a:p>
            <a:pPr marL="971550" lvl="1" indent="-514350">
              <a:buFont typeface="+mj-lt"/>
              <a:buAutoNum type="arabicPeriod"/>
            </a:pPr>
            <a:r>
              <a:rPr lang="es-ES" sz="2000" dirty="0"/>
              <a:t>Los particulares vinculados con faltas administrativas graves</a:t>
            </a:r>
            <a:endParaRPr lang="es-MX" sz="2000" dirty="0"/>
          </a:p>
          <a:p>
            <a:endParaRPr lang="es-MX" dirty="0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A4A2931F-146E-3BC1-1BEF-54EE5570B1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71883" y="3086101"/>
            <a:ext cx="1722747" cy="1620066"/>
          </a:xfrm>
          <a:prstGeom prst="rect">
            <a:avLst/>
          </a:prstGeom>
        </p:spPr>
      </p:pic>
      <p:pic>
        <p:nvPicPr>
          <p:cNvPr id="7" name="Gráfico 6" descr="Marca de verificación">
            <a:extLst>
              <a:ext uri="{FF2B5EF4-FFF2-40B4-BE49-F238E27FC236}">
                <a16:creationId xmlns:a16="http://schemas.microsoft.com/office/drawing/2014/main" id="{9AF88A8E-688E-F6CC-7FCB-AC0B95994C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94630" y="308610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91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BB88B35-3AB7-8C56-D93F-133ED8CC441E}"/>
              </a:ext>
            </a:extLst>
          </p:cNvPr>
          <p:cNvSpPr txBox="1"/>
          <p:nvPr/>
        </p:nvSpPr>
        <p:spPr>
          <a:xfrm>
            <a:off x="121260" y="809524"/>
            <a:ext cx="121919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rgbClr val="0070C0"/>
                </a:solidFill>
              </a:rPr>
              <a:t>PRINCIPIOS Y DIRECTRICES QUE RIGEN LA ACTUACIÓN DE LOS SERVIDORES PÚBLICOS</a:t>
            </a:r>
          </a:p>
        </p:txBody>
      </p:sp>
      <p:graphicFrame>
        <p:nvGraphicFramePr>
          <p:cNvPr id="2" name="Marcador de contenido 3">
            <a:extLst>
              <a:ext uri="{FF2B5EF4-FFF2-40B4-BE49-F238E27FC236}">
                <a16:creationId xmlns:a16="http://schemas.microsoft.com/office/drawing/2014/main" id="{CC83A4F1-EDFF-7A5F-1EE0-ACB2168884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9260332"/>
              </p:ext>
            </p:extLst>
          </p:nvPr>
        </p:nvGraphicFramePr>
        <p:xfrm>
          <a:off x="121260" y="1271188"/>
          <a:ext cx="11949480" cy="53745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5319">
                  <a:extLst>
                    <a:ext uri="{9D8B030D-6E8A-4147-A177-3AD203B41FA5}">
                      <a16:colId xmlns:a16="http://schemas.microsoft.com/office/drawing/2014/main" val="1328276829"/>
                    </a:ext>
                  </a:extLst>
                </a:gridCol>
                <a:gridCol w="9634161">
                  <a:extLst>
                    <a:ext uri="{9D8B030D-6E8A-4147-A177-3AD203B41FA5}">
                      <a16:colId xmlns:a16="http://schemas.microsoft.com/office/drawing/2014/main" val="2316486150"/>
                    </a:ext>
                  </a:extLst>
                </a:gridCol>
              </a:tblGrid>
              <a:tr h="5374541">
                <a:tc>
                  <a:txBody>
                    <a:bodyPr/>
                    <a:lstStyle/>
                    <a:p>
                      <a:pPr marL="540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Principios </a:t>
                      </a:r>
                    </a:p>
                    <a:p>
                      <a:pPr marL="5400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MX" sz="1800" dirty="0">
                          <a:effectLst/>
                        </a:rPr>
                        <a:t>Disciplina</a:t>
                      </a:r>
                    </a:p>
                    <a:p>
                      <a:pPr marL="5400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MX" sz="1800" dirty="0">
                          <a:effectLst/>
                        </a:rPr>
                        <a:t>Legalidad</a:t>
                      </a:r>
                    </a:p>
                    <a:p>
                      <a:pPr marL="5400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MX" sz="1800" dirty="0">
                          <a:effectLst/>
                        </a:rPr>
                        <a:t>Objetividad</a:t>
                      </a:r>
                    </a:p>
                    <a:p>
                      <a:pPr marL="5400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MX" sz="1800" dirty="0">
                          <a:effectLst/>
                        </a:rPr>
                        <a:t>Profesionalismo </a:t>
                      </a:r>
                    </a:p>
                    <a:p>
                      <a:pPr marL="5400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MX" sz="1800" dirty="0">
                          <a:effectLst/>
                        </a:rPr>
                        <a:t>Honradez</a:t>
                      </a:r>
                    </a:p>
                    <a:p>
                      <a:pPr marL="5400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MX" sz="1800" dirty="0">
                          <a:effectLst/>
                        </a:rPr>
                        <a:t>Lealtad</a:t>
                      </a:r>
                    </a:p>
                    <a:p>
                      <a:pPr marL="5400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MX" sz="1800" dirty="0">
                          <a:effectLst/>
                        </a:rPr>
                        <a:t>Imparcialidad</a:t>
                      </a:r>
                    </a:p>
                    <a:p>
                      <a:pPr marL="5400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MX" sz="1800" dirty="0">
                          <a:effectLst/>
                        </a:rPr>
                        <a:t>Integridad</a:t>
                      </a:r>
                    </a:p>
                    <a:p>
                      <a:pPr marL="5400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MX" sz="1800" dirty="0">
                          <a:effectLst/>
                        </a:rPr>
                        <a:t>Rendición de cuentas</a:t>
                      </a:r>
                    </a:p>
                    <a:p>
                      <a:pPr marL="5400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MX" sz="1800" dirty="0">
                          <a:effectLst/>
                        </a:rPr>
                        <a:t>Eficacia</a:t>
                      </a:r>
                    </a:p>
                    <a:p>
                      <a:pPr marL="5400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MX" sz="1800" dirty="0">
                          <a:effectLst/>
                        </a:rPr>
                        <a:t>Eficiencia </a:t>
                      </a:r>
                      <a:endParaRPr lang="es-MX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0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7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Directrices</a:t>
                      </a:r>
                    </a:p>
                    <a:p>
                      <a:pPr marL="5400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MX" sz="1700" b="1" dirty="0">
                          <a:effectLst/>
                        </a:rPr>
                        <a:t>Actuar conforme a las leyes, reglamentos y disposiciones jurídicas</a:t>
                      </a:r>
                    </a:p>
                    <a:p>
                      <a:pPr marL="5400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MX" sz="1700" b="1" dirty="0">
                          <a:effectLst/>
                        </a:rPr>
                        <a:t>Conducirse con rectitud sin obtener algún beneficio</a:t>
                      </a:r>
                    </a:p>
                    <a:p>
                      <a:pPr marL="5400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MX" sz="1700" b="1" dirty="0">
                          <a:effectLst/>
                        </a:rPr>
                        <a:t>Satisfacer el interés superior de las necesidades colectivas</a:t>
                      </a:r>
                    </a:p>
                    <a:p>
                      <a:pPr marL="5400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MX" sz="1700" b="1" dirty="0">
                          <a:effectLst/>
                        </a:rPr>
                        <a:t>Dar a las personas en general el mismo trato</a:t>
                      </a:r>
                    </a:p>
                    <a:p>
                      <a:pPr marL="5400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MX" sz="1700" b="1" dirty="0">
                          <a:effectLst/>
                        </a:rPr>
                        <a:t>Actuar conforme a una cultura de servicio</a:t>
                      </a:r>
                    </a:p>
                    <a:p>
                      <a:pPr marL="5400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MX" sz="1700" b="1" dirty="0">
                          <a:effectLst/>
                        </a:rPr>
                        <a:t>Administrar los recursos públicos que estén bajo su responsabilidad, sujetándose a los principios de austeridad, eficiencia, eficacia, economía, transparencia y honradez</a:t>
                      </a:r>
                    </a:p>
                    <a:p>
                      <a:pPr marL="5400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MX" sz="1700" b="1" dirty="0">
                          <a:effectLst/>
                        </a:rPr>
                        <a:t>Promover, respetar, proteger y garantizar los derechos humanos</a:t>
                      </a:r>
                    </a:p>
                    <a:p>
                      <a:pPr marL="5400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MX" sz="1700" b="1" dirty="0">
                          <a:effectLst/>
                        </a:rPr>
                        <a:t>Corresponder a la confianza que la sociedad les ha conferido</a:t>
                      </a:r>
                    </a:p>
                    <a:p>
                      <a:pPr marL="5400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MX" sz="1700" b="1" dirty="0">
                          <a:effectLst/>
                        </a:rPr>
                        <a:t>Evitar y dar cuenta de los intereses que puedan entrar en conflicto</a:t>
                      </a:r>
                    </a:p>
                    <a:p>
                      <a:pPr marL="5400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MX" sz="1700" b="1" dirty="0">
                          <a:effectLst/>
                        </a:rPr>
                        <a:t>Abstenerse </a:t>
                      </a:r>
                      <a:r>
                        <a:rPr lang="es-ES" sz="1700" b="1" dirty="0">
                          <a:effectLst/>
                        </a:rPr>
                        <a:t>de asociarse para establecer cualquier tipo de negocio privado que afecte su desempeño</a:t>
                      </a:r>
                    </a:p>
                    <a:p>
                      <a:pPr marL="5400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7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Separarse legalmente de los activos e intereses económicos que afecten de manera directa el ejercicio de sus responsabilidades en el servicio público y que constituyan conflicto de intereses.</a:t>
                      </a:r>
                    </a:p>
                    <a:p>
                      <a:pPr marL="5400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7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Abstenerse de intervenir o promover, por sí o por interpósita persona, en la selección, nombramiento o designación para el servicio público de personas con quienes tenga parentesco por filiación hasta el cuarto grado o por afinidad hasta el segundo grado </a:t>
                      </a:r>
                    </a:p>
                    <a:p>
                      <a:pPr marL="5400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7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Abstenerse de realizar cualquier trato o promesa privada que comprometa al Estado mexicano</a:t>
                      </a:r>
                      <a:endParaRPr lang="es-ES" sz="1700" b="1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3250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876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Resultado de imagen para monigotes 3d">
            <a:extLst>
              <a:ext uri="{FF2B5EF4-FFF2-40B4-BE49-F238E27FC236}">
                <a16:creationId xmlns:a16="http://schemas.microsoft.com/office/drawing/2014/main" id="{8014EEB0-687A-E879-2ABB-E890BC8FD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106" y="1181556"/>
            <a:ext cx="589798" cy="61596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4" descr="Resultado de imagen para monigotes 3d">
            <a:extLst>
              <a:ext uri="{FF2B5EF4-FFF2-40B4-BE49-F238E27FC236}">
                <a16:creationId xmlns:a16="http://schemas.microsoft.com/office/drawing/2014/main" id="{80E748CA-6BB6-0530-A2EF-C2F043C1F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274" y="2931471"/>
            <a:ext cx="1038934" cy="7098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Resultado de imagen para monigotes 3d">
            <a:extLst>
              <a:ext uri="{FF2B5EF4-FFF2-40B4-BE49-F238E27FC236}">
                <a16:creationId xmlns:a16="http://schemas.microsoft.com/office/drawing/2014/main" id="{1F2B537B-E315-64EE-13B1-294DC5556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010" y="2071798"/>
            <a:ext cx="695990" cy="5731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8" descr="Resultado de imagen para monigotes 3d">
            <a:extLst>
              <a:ext uri="{FF2B5EF4-FFF2-40B4-BE49-F238E27FC236}">
                <a16:creationId xmlns:a16="http://schemas.microsoft.com/office/drawing/2014/main" id="{A765932C-1F47-1FF2-6993-B6001AEDE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802" y="3977245"/>
            <a:ext cx="848406" cy="7958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20E275D4-B799-5757-817A-7E42F5A2E68B}"/>
              </a:ext>
            </a:extLst>
          </p:cNvPr>
          <p:cNvSpPr txBox="1"/>
          <p:nvPr/>
        </p:nvSpPr>
        <p:spPr>
          <a:xfrm>
            <a:off x="1735791" y="1191311"/>
            <a:ext cx="3030626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b="1" dirty="0">
                <a:solidFill>
                  <a:schemeClr val="accent1"/>
                </a:solidFill>
                <a:latin typeface="Raleway" panose="020B0503030101060003"/>
              </a:rPr>
              <a:t>Cumplir</a:t>
            </a:r>
            <a:r>
              <a:rPr lang="es-MX" dirty="0">
                <a:latin typeface="Raleway" panose="020B0503030101060003"/>
              </a:rPr>
              <a:t> con las funciones, atribuciones y comisiones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0FF9B0D7-5622-3E84-F5BF-8249745AA17B}"/>
              </a:ext>
            </a:extLst>
          </p:cNvPr>
          <p:cNvSpPr txBox="1"/>
          <p:nvPr/>
        </p:nvSpPr>
        <p:spPr>
          <a:xfrm>
            <a:off x="1801676" y="2039896"/>
            <a:ext cx="3072277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600" b="1" dirty="0">
                <a:solidFill>
                  <a:schemeClr val="accent1"/>
                </a:solidFill>
                <a:latin typeface="Raleway" panose="020B0503030101060003"/>
              </a:rPr>
              <a:t>Denunciar</a:t>
            </a:r>
            <a:r>
              <a:rPr lang="es-MX" sz="1600" dirty="0">
                <a:latin typeface="Raleway" panose="020B0503030101060003"/>
              </a:rPr>
              <a:t> los actos y omisiones que llegaran advertir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EE904E38-8541-20EC-6692-19B4C98826B7}"/>
              </a:ext>
            </a:extLst>
          </p:cNvPr>
          <p:cNvSpPr txBox="1"/>
          <p:nvPr/>
        </p:nvSpPr>
        <p:spPr>
          <a:xfrm>
            <a:off x="1842378" y="3225833"/>
            <a:ext cx="3082266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b="1" dirty="0">
                <a:solidFill>
                  <a:schemeClr val="accent1"/>
                </a:solidFill>
                <a:latin typeface="Raleway" panose="020B0503030101060003"/>
              </a:rPr>
              <a:t>Atender</a:t>
            </a:r>
            <a:r>
              <a:rPr lang="es-MX" dirty="0">
                <a:latin typeface="Raleway" panose="020B0503030101060003"/>
              </a:rPr>
              <a:t> las instrucciones de su superior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EB89342E-BD10-6809-9DF4-44E3BE7FC80A}"/>
              </a:ext>
            </a:extLst>
          </p:cNvPr>
          <p:cNvSpPr txBox="1"/>
          <p:nvPr/>
        </p:nvSpPr>
        <p:spPr>
          <a:xfrm>
            <a:off x="1810640" y="4259737"/>
            <a:ext cx="306352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600" b="1" dirty="0">
                <a:solidFill>
                  <a:schemeClr val="accent1"/>
                </a:solidFill>
                <a:latin typeface="Raleway" panose="020B0503030101060003"/>
              </a:rPr>
              <a:t>Cumplir</a:t>
            </a:r>
            <a:r>
              <a:rPr lang="es-MX" sz="1600" dirty="0">
                <a:solidFill>
                  <a:schemeClr val="accent1"/>
                </a:solidFill>
                <a:latin typeface="Raleway" panose="020B0503030101060003"/>
              </a:rPr>
              <a:t> </a:t>
            </a:r>
            <a:r>
              <a:rPr lang="es-MX" sz="1600" b="1" i="1" u="sng" dirty="0">
                <a:solidFill>
                  <a:schemeClr val="accent1"/>
                </a:solidFill>
                <a:latin typeface="Raleway" panose="020B0503030101060003"/>
              </a:rPr>
              <a:t>en tiempo</a:t>
            </a:r>
            <a:r>
              <a:rPr lang="es-MX" sz="1600" dirty="0">
                <a:solidFill>
                  <a:schemeClr val="accent1"/>
                </a:solidFill>
                <a:latin typeface="Raleway" panose="020B0503030101060003"/>
              </a:rPr>
              <a:t> </a:t>
            </a:r>
            <a:r>
              <a:rPr lang="es-MX" sz="1600" dirty="0">
                <a:latin typeface="Raleway" panose="020B0503030101060003"/>
              </a:rPr>
              <a:t>y forma las declaraciones de situación patrimonial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CD2A4360-59C0-8F83-5528-F7E1CC72E4AF}"/>
              </a:ext>
            </a:extLst>
          </p:cNvPr>
          <p:cNvSpPr txBox="1"/>
          <p:nvPr/>
        </p:nvSpPr>
        <p:spPr>
          <a:xfrm>
            <a:off x="7153077" y="1212748"/>
            <a:ext cx="4074116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600" b="1" dirty="0">
                <a:solidFill>
                  <a:schemeClr val="accent1"/>
                </a:solidFill>
                <a:latin typeface="Raleway" panose="020B0503030101060003"/>
              </a:rPr>
              <a:t>Supervisar</a:t>
            </a:r>
            <a:r>
              <a:rPr lang="es-MX" sz="1600" dirty="0">
                <a:latin typeface="Raleway" panose="020B0503030101060003"/>
              </a:rPr>
              <a:t> que los SP sujetos a su Dirección cumplan con las disposiciones.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C1BF735D-F574-D08F-3FDC-B979E4AF866D}"/>
              </a:ext>
            </a:extLst>
          </p:cNvPr>
          <p:cNvSpPr txBox="1"/>
          <p:nvPr/>
        </p:nvSpPr>
        <p:spPr>
          <a:xfrm>
            <a:off x="7153077" y="2010763"/>
            <a:ext cx="4074116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600" b="1" dirty="0">
                <a:solidFill>
                  <a:schemeClr val="accent1"/>
                </a:solidFill>
                <a:latin typeface="Raleway" panose="020B0503030101060003"/>
              </a:rPr>
              <a:t>Rendir</a:t>
            </a:r>
            <a:r>
              <a:rPr lang="es-MX" sz="1600" dirty="0">
                <a:latin typeface="Raleway" panose="020B0503030101060003"/>
              </a:rPr>
              <a:t> cuentas sobre el ejercicios de sus funciones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B15847F5-3E3D-3D83-EFAC-79B980890A80}"/>
              </a:ext>
            </a:extLst>
          </p:cNvPr>
          <p:cNvSpPr txBox="1"/>
          <p:nvPr/>
        </p:nvSpPr>
        <p:spPr>
          <a:xfrm>
            <a:off x="7153077" y="2988327"/>
            <a:ext cx="4074116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600" b="1" dirty="0">
                <a:solidFill>
                  <a:schemeClr val="accent1"/>
                </a:solidFill>
                <a:latin typeface="Raleway" panose="020B0503030101060003"/>
              </a:rPr>
              <a:t>Colaborar</a:t>
            </a:r>
            <a:r>
              <a:rPr lang="es-MX" sz="1600" dirty="0">
                <a:latin typeface="Raleway" panose="020B0503030101060003"/>
              </a:rPr>
              <a:t> en los procedimientos judiciales y administrativos 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A9345499-53BD-5274-7B50-9B6C41D14395}"/>
              </a:ext>
            </a:extLst>
          </p:cNvPr>
          <p:cNvSpPr txBox="1"/>
          <p:nvPr/>
        </p:nvSpPr>
        <p:spPr>
          <a:xfrm>
            <a:off x="7153077" y="4013099"/>
            <a:ext cx="3957366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600" b="1" dirty="0">
                <a:solidFill>
                  <a:schemeClr val="accent1"/>
                </a:solidFill>
                <a:latin typeface="Raleway" panose="020B0503030101060003"/>
              </a:rPr>
              <a:t>Cerciorarse</a:t>
            </a:r>
            <a:r>
              <a:rPr lang="es-MX" sz="1600" dirty="0">
                <a:latin typeface="Raleway" panose="020B0503030101060003"/>
              </a:rPr>
              <a:t> en las contrataciones que no exista conflicto de interés </a:t>
            </a:r>
          </a:p>
        </p:txBody>
      </p:sp>
      <p:pic>
        <p:nvPicPr>
          <p:cNvPr id="37" name="Picture 22" descr="Resultado de imagen para monigotes 3d">
            <a:extLst>
              <a:ext uri="{FF2B5EF4-FFF2-40B4-BE49-F238E27FC236}">
                <a16:creationId xmlns:a16="http://schemas.microsoft.com/office/drawing/2014/main" id="{89B40BFE-B594-6122-FC53-7D59CBE16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067" y="5109042"/>
            <a:ext cx="1179875" cy="8309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CuadroTexto 37">
            <a:extLst>
              <a:ext uri="{FF2B5EF4-FFF2-40B4-BE49-F238E27FC236}">
                <a16:creationId xmlns:a16="http://schemas.microsoft.com/office/drawing/2014/main" id="{FA271FC0-0C38-24D0-A7F6-AEB3E275EE5F}"/>
              </a:ext>
            </a:extLst>
          </p:cNvPr>
          <p:cNvSpPr txBox="1"/>
          <p:nvPr/>
        </p:nvSpPr>
        <p:spPr>
          <a:xfrm>
            <a:off x="7228352" y="5134512"/>
            <a:ext cx="4312167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600" dirty="0">
                <a:effectLst/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</a:t>
            </a:r>
            <a:r>
              <a:rPr lang="es-MX" sz="1600" b="1" dirty="0">
                <a:solidFill>
                  <a:schemeClr val="accent1"/>
                </a:solidFill>
                <a:latin typeface="Raleway" panose="020B0503030101060003"/>
              </a:rPr>
              <a:t>daños y perjuicios </a:t>
            </a:r>
            <a:r>
              <a:rPr lang="es-MX" sz="1600" dirty="0">
                <a:effectLst/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que, de manera culposa o negligente y cause a la Hacienda Pública o al patrimonio de un Ente público.</a:t>
            </a:r>
            <a:endParaRPr lang="es-MX" sz="1600" dirty="0">
              <a:latin typeface="Raleway" panose="020B0503030101060003" pitchFamily="34" charset="0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B4A7B605-8F1E-78C7-7B09-ECEC0048B4A3}"/>
              </a:ext>
            </a:extLst>
          </p:cNvPr>
          <p:cNvSpPr txBox="1"/>
          <p:nvPr/>
        </p:nvSpPr>
        <p:spPr>
          <a:xfrm>
            <a:off x="1842378" y="5524435"/>
            <a:ext cx="3560796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600" b="1" dirty="0">
                <a:solidFill>
                  <a:schemeClr val="accent1"/>
                </a:solidFill>
                <a:latin typeface="Raleway" panose="020B0503030101060003"/>
              </a:rPr>
              <a:t>Registrar, integrar, custodiar</a:t>
            </a:r>
            <a:r>
              <a:rPr lang="es-MX" sz="1600" dirty="0">
                <a:solidFill>
                  <a:schemeClr val="accent1"/>
                </a:solidFill>
                <a:latin typeface="Raleway" panose="020B0503030101060003"/>
              </a:rPr>
              <a:t> </a:t>
            </a:r>
            <a:r>
              <a:rPr lang="es-MX" sz="1600" dirty="0">
                <a:latin typeface="Raleway" panose="020B0503030101060003"/>
              </a:rPr>
              <a:t>la documentación e información e </a:t>
            </a:r>
            <a:r>
              <a:rPr lang="es-MX" sz="1600" b="1" dirty="0">
                <a:solidFill>
                  <a:schemeClr val="accent1"/>
                </a:solidFill>
                <a:latin typeface="Raleway" panose="020B0503030101060003"/>
              </a:rPr>
              <a:t>impedir</a:t>
            </a:r>
            <a:r>
              <a:rPr lang="es-MX" sz="1600" dirty="0">
                <a:latin typeface="Raleway" panose="020B0503030101060003"/>
              </a:rPr>
              <a:t> su destrucción </a:t>
            </a:r>
          </a:p>
        </p:txBody>
      </p:sp>
      <p:pic>
        <p:nvPicPr>
          <p:cNvPr id="40" name="Picture 22" descr="Resultado de imagen para monigotes 3d">
            <a:extLst>
              <a:ext uri="{FF2B5EF4-FFF2-40B4-BE49-F238E27FC236}">
                <a16:creationId xmlns:a16="http://schemas.microsoft.com/office/drawing/2014/main" id="{53675A29-47C8-3DB3-EB59-BFE5C5AD9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3" y="1234001"/>
            <a:ext cx="845604" cy="7493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0" descr="Resultado de imagen para monigotes 3d">
            <a:extLst>
              <a:ext uri="{FF2B5EF4-FFF2-40B4-BE49-F238E27FC236}">
                <a16:creationId xmlns:a16="http://schemas.microsoft.com/office/drawing/2014/main" id="{1E355DC6-63E6-2A6A-6862-D9A6D9C3F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3" y="2027671"/>
            <a:ext cx="845604" cy="8309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8" descr="Resultado de imagen para monigotes 3d">
            <a:extLst>
              <a:ext uri="{FF2B5EF4-FFF2-40B4-BE49-F238E27FC236}">
                <a16:creationId xmlns:a16="http://schemas.microsoft.com/office/drawing/2014/main" id="{EAB73047-3A3A-F3CE-D0E2-6CD223E28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91" y="3015536"/>
            <a:ext cx="848406" cy="10047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6" descr="Resultado de imagen para monigotes 3d">
            <a:extLst>
              <a:ext uri="{FF2B5EF4-FFF2-40B4-BE49-F238E27FC236}">
                <a16:creationId xmlns:a16="http://schemas.microsoft.com/office/drawing/2014/main" id="{DB52F7EF-5DC2-96EE-5928-9E5FB614A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14" y="4172885"/>
            <a:ext cx="1178560" cy="10047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0" descr="Resultado de imagen para monigotes 3d">
            <a:extLst>
              <a:ext uri="{FF2B5EF4-FFF2-40B4-BE49-F238E27FC236}">
                <a16:creationId xmlns:a16="http://schemas.microsoft.com/office/drawing/2014/main" id="{DFBE0196-1C99-5C81-AC9A-8EE8EFA60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14" y="5482881"/>
            <a:ext cx="1179876" cy="9141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CuadroTexto 44">
            <a:extLst>
              <a:ext uri="{FF2B5EF4-FFF2-40B4-BE49-F238E27FC236}">
                <a16:creationId xmlns:a16="http://schemas.microsoft.com/office/drawing/2014/main" id="{FA26C65C-36F8-289C-C3E5-E20B740BBF98}"/>
              </a:ext>
            </a:extLst>
          </p:cNvPr>
          <p:cNvSpPr txBox="1"/>
          <p:nvPr/>
        </p:nvSpPr>
        <p:spPr>
          <a:xfrm>
            <a:off x="3153104" y="125018"/>
            <a:ext cx="6400800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Raleway" panose="020B0503030101060003"/>
              </a:rPr>
              <a:t>Incurrirá en falta administrativa no grave el servidor público cuyos actos y omisiones incumplan o transgredan las siguientes obligaciones (Arts. 49 y 50)</a:t>
            </a: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F91091E1-649A-0672-1F3F-A024B3F8979E}"/>
              </a:ext>
            </a:extLst>
          </p:cNvPr>
          <p:cNvSpPr/>
          <p:nvPr/>
        </p:nvSpPr>
        <p:spPr>
          <a:xfrm>
            <a:off x="334930" y="461011"/>
            <a:ext cx="2218877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MX" sz="1600" b="1" cap="small" dirty="0">
                <a:solidFill>
                  <a:schemeClr val="bg1"/>
                </a:solidFill>
                <a:latin typeface="Raleway" panose="020B0503030101060003"/>
              </a:rPr>
              <a:t>FALTAS NO GRAVES</a:t>
            </a:r>
          </a:p>
        </p:txBody>
      </p:sp>
      <p:sp>
        <p:nvSpPr>
          <p:cNvPr id="2" name="Estrella: 4 puntas 1">
            <a:extLst>
              <a:ext uri="{FF2B5EF4-FFF2-40B4-BE49-F238E27FC236}">
                <a16:creationId xmlns:a16="http://schemas.microsoft.com/office/drawing/2014/main" id="{E906C406-41E0-C0C5-2619-41C3ADCF2D70}"/>
              </a:ext>
            </a:extLst>
          </p:cNvPr>
          <p:cNvSpPr/>
          <p:nvPr/>
        </p:nvSpPr>
        <p:spPr>
          <a:xfrm>
            <a:off x="5554766" y="5482881"/>
            <a:ext cx="382301" cy="482628"/>
          </a:xfrm>
          <a:prstGeom prst="star4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Estrella: 4 puntas 2">
            <a:extLst>
              <a:ext uri="{FF2B5EF4-FFF2-40B4-BE49-F238E27FC236}">
                <a16:creationId xmlns:a16="http://schemas.microsoft.com/office/drawing/2014/main" id="{5314B855-BFC3-05A0-9525-8B64FA28B923}"/>
              </a:ext>
            </a:extLst>
          </p:cNvPr>
          <p:cNvSpPr/>
          <p:nvPr/>
        </p:nvSpPr>
        <p:spPr>
          <a:xfrm>
            <a:off x="11499356" y="1178052"/>
            <a:ext cx="382301" cy="482628"/>
          </a:xfrm>
          <a:prstGeom prst="star4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Estrella: 4 puntas 3">
            <a:extLst>
              <a:ext uri="{FF2B5EF4-FFF2-40B4-BE49-F238E27FC236}">
                <a16:creationId xmlns:a16="http://schemas.microsoft.com/office/drawing/2014/main" id="{B469E720-E2AA-88D0-0827-9223E52C9340}"/>
              </a:ext>
            </a:extLst>
          </p:cNvPr>
          <p:cNvSpPr/>
          <p:nvPr/>
        </p:nvSpPr>
        <p:spPr>
          <a:xfrm>
            <a:off x="11488550" y="2071798"/>
            <a:ext cx="382301" cy="482628"/>
          </a:xfrm>
          <a:prstGeom prst="star4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Estrella: 4 puntas 4">
            <a:extLst>
              <a:ext uri="{FF2B5EF4-FFF2-40B4-BE49-F238E27FC236}">
                <a16:creationId xmlns:a16="http://schemas.microsoft.com/office/drawing/2014/main" id="{C5E26D30-6E1A-8CF7-15F7-E6A9F9D4137C}"/>
              </a:ext>
            </a:extLst>
          </p:cNvPr>
          <p:cNvSpPr/>
          <p:nvPr/>
        </p:nvSpPr>
        <p:spPr>
          <a:xfrm>
            <a:off x="11488550" y="2980776"/>
            <a:ext cx="382301" cy="482628"/>
          </a:xfrm>
          <a:prstGeom prst="star4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Estrella: 4 puntas 5">
            <a:extLst>
              <a:ext uri="{FF2B5EF4-FFF2-40B4-BE49-F238E27FC236}">
                <a16:creationId xmlns:a16="http://schemas.microsoft.com/office/drawing/2014/main" id="{A00A0132-0CB9-C318-1444-AF3521321862}"/>
              </a:ext>
            </a:extLst>
          </p:cNvPr>
          <p:cNvSpPr/>
          <p:nvPr/>
        </p:nvSpPr>
        <p:spPr>
          <a:xfrm>
            <a:off x="11482371" y="3984220"/>
            <a:ext cx="382301" cy="482628"/>
          </a:xfrm>
          <a:prstGeom prst="star4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Estrella: 4 puntas 6">
            <a:extLst>
              <a:ext uri="{FF2B5EF4-FFF2-40B4-BE49-F238E27FC236}">
                <a16:creationId xmlns:a16="http://schemas.microsoft.com/office/drawing/2014/main" id="{EC02C76C-49EF-BB85-2C7E-F2905674CB28}"/>
              </a:ext>
            </a:extLst>
          </p:cNvPr>
          <p:cNvSpPr/>
          <p:nvPr/>
        </p:nvSpPr>
        <p:spPr>
          <a:xfrm>
            <a:off x="11667235" y="5177587"/>
            <a:ext cx="382301" cy="482628"/>
          </a:xfrm>
          <a:prstGeom prst="star4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8162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75DD6FD3-9FAE-96F2-1148-890EDE5FA79B}"/>
              </a:ext>
            </a:extLst>
          </p:cNvPr>
          <p:cNvSpPr/>
          <p:nvPr/>
        </p:nvSpPr>
        <p:spPr>
          <a:xfrm>
            <a:off x="0" y="376757"/>
            <a:ext cx="4800600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MX" sz="2000" b="1" cap="small">
                <a:solidFill>
                  <a:schemeClr val="bg1"/>
                </a:solidFill>
                <a:latin typeface="Raleway" panose="020B0503030101060003"/>
              </a:rPr>
              <a:t>FALTAS GRAVES (arts. 51 a 64)</a:t>
            </a:r>
            <a:endParaRPr lang="es-MX" sz="2000" b="1" cap="small" dirty="0">
              <a:solidFill>
                <a:schemeClr val="bg1"/>
              </a:solidFill>
              <a:latin typeface="Raleway" panose="020B0503030101060003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22DC3AA-0EF3-D833-F4B5-03F641FB89B1}"/>
              </a:ext>
            </a:extLst>
          </p:cNvPr>
          <p:cNvSpPr txBox="1"/>
          <p:nvPr/>
        </p:nvSpPr>
        <p:spPr>
          <a:xfrm>
            <a:off x="157503" y="983226"/>
            <a:ext cx="681479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s-MX" sz="20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Cohecho</a:t>
            </a:r>
            <a:endParaRPr lang="es-MX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s-MX" sz="20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Peculado</a:t>
            </a:r>
            <a:endParaRPr lang="es-MX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s-MX" sz="20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Desvío de Recursos públicos</a:t>
            </a:r>
            <a:endParaRPr lang="es-MX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s-MX" sz="20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Utilización indebida de información</a:t>
            </a:r>
            <a:endParaRPr lang="es-MX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s-MX" sz="20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Abuso de funciones</a:t>
            </a:r>
            <a:endParaRPr lang="es-MX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s-MX" sz="20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Actuación bajo conflicto de intereses</a:t>
            </a:r>
            <a:endParaRPr lang="es-MX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s-MX" sz="20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Contratación indebida</a:t>
            </a:r>
            <a:endParaRPr lang="es-MX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s-MX" sz="20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Simulación (LGRA)</a:t>
            </a:r>
            <a:endParaRPr lang="es-MX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s-MX" sz="20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Enriquecimiento oculto</a:t>
            </a:r>
            <a:endParaRPr lang="es-MX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s-MX" sz="20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Tráfico de influencias</a:t>
            </a:r>
            <a:endParaRPr lang="es-MX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s-MX" sz="20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Encubrimiento de servidor público</a:t>
            </a:r>
            <a:endParaRPr lang="es-MX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s-MX" sz="20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Desacato (tratándose de requerimientos o resoluciones de autoridades fiscalizadoras, de control interno, judiciales, electorales o en materia de defensa de los derechos humanos o cualquier otra competente)</a:t>
            </a:r>
            <a:endParaRPr lang="es-MX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s-MX" sz="20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Nepotismo (LGRA)</a:t>
            </a:r>
            <a:endParaRPr lang="es-MX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s-MX" sz="20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Violaciones fideicomisos Ley Federal de Austeridad Republicana (LGRA)</a:t>
            </a:r>
            <a:endParaRPr lang="es-MX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34DDC05-0136-F27B-9649-E4507719D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2294" y="1143000"/>
            <a:ext cx="3032203" cy="17644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13986FA-DE7A-0487-192F-22090EAD9A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2294" y="3041271"/>
            <a:ext cx="3032203" cy="33539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2782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BB88B35-3AB7-8C56-D93F-133ED8CC441E}"/>
              </a:ext>
            </a:extLst>
          </p:cNvPr>
          <p:cNvSpPr txBox="1"/>
          <p:nvPr/>
        </p:nvSpPr>
        <p:spPr>
          <a:xfrm>
            <a:off x="326572" y="613582"/>
            <a:ext cx="12191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rgbClr val="092F56"/>
                </a:solidFill>
              </a:rPr>
              <a:t>SANCIONES POR FALTAS ADMINISTRATIVAS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29343AB-6A2E-4665-B178-E1B018A3D6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194101"/>
              </p:ext>
            </p:extLst>
          </p:nvPr>
        </p:nvGraphicFramePr>
        <p:xfrm>
          <a:off x="1" y="1270864"/>
          <a:ext cx="12191999" cy="5587136"/>
        </p:xfrm>
        <a:graphic>
          <a:graphicData uri="http://schemas.openxmlformats.org/drawingml/2006/table">
            <a:tbl>
              <a:tblPr firstRow="1" firstCol="1" bandRow="1"/>
              <a:tblGrid>
                <a:gridCol w="1843093">
                  <a:extLst>
                    <a:ext uri="{9D8B030D-6E8A-4147-A177-3AD203B41FA5}">
                      <a16:colId xmlns:a16="http://schemas.microsoft.com/office/drawing/2014/main" val="3360381363"/>
                    </a:ext>
                  </a:extLst>
                </a:gridCol>
                <a:gridCol w="4173002">
                  <a:extLst>
                    <a:ext uri="{9D8B030D-6E8A-4147-A177-3AD203B41FA5}">
                      <a16:colId xmlns:a16="http://schemas.microsoft.com/office/drawing/2014/main" val="3371168482"/>
                    </a:ext>
                  </a:extLst>
                </a:gridCol>
                <a:gridCol w="2771997">
                  <a:extLst>
                    <a:ext uri="{9D8B030D-6E8A-4147-A177-3AD203B41FA5}">
                      <a16:colId xmlns:a16="http://schemas.microsoft.com/office/drawing/2014/main" val="2417793593"/>
                    </a:ext>
                  </a:extLst>
                </a:gridCol>
                <a:gridCol w="3403907">
                  <a:extLst>
                    <a:ext uri="{9D8B030D-6E8A-4147-A177-3AD203B41FA5}">
                      <a16:colId xmlns:a16="http://schemas.microsoft.com/office/drawing/2014/main" val="1335419219"/>
                    </a:ext>
                  </a:extLst>
                </a:gridCol>
              </a:tblGrid>
              <a:tr h="532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s-MX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 graves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Articulo 74 LRAEG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0" marR="47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Graves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Articulo 78 LRAEG</a:t>
                      </a:r>
                      <a:r>
                        <a:rPr lang="es-MX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0" marR="47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Particulares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Artículo 81, 82 y 83 LRAEG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0" marR="47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7865245"/>
                  </a:ext>
                </a:extLst>
              </a:tr>
              <a:tr h="503906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Amonestación pública o privada</a:t>
                      </a: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;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-90170"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04140" algn="l"/>
                        </a:tabLs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Suspensión </a:t>
                      </a:r>
                      <a:endParaRPr lang="es-MX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(1 a 30 días)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-90170"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04140" algn="l"/>
                        </a:tabLs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Destitución </a:t>
                      </a:r>
                      <a:endParaRPr lang="es-MX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-90170"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04140" algn="l"/>
                        </a:tabLs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Inhabilitación temporal</a:t>
                      </a:r>
                      <a:endParaRPr lang="es-MX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(3 meses a 1 año)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0" marR="47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Noto Sans Symbols"/>
                        <a:buNone/>
                        <a:tabLst>
                          <a:tab pos="457200" algn="l"/>
                        </a:tabLst>
                      </a:pPr>
                      <a:r>
                        <a:rPr lang="es-MX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Suspensión </a:t>
                      </a:r>
                      <a:r>
                        <a:rPr lang="es-MX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(30 a 90 días)</a:t>
                      </a:r>
                      <a:endParaRPr lang="es-MX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-2286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7200" algn="l"/>
                        </a:tabLst>
                      </a:pPr>
                      <a:r>
                        <a:rPr lang="es-MX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Destitución</a:t>
                      </a:r>
                      <a:endParaRPr lang="es-MX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Noto Sans Symbols"/>
                        <a:buNone/>
                        <a:tabLst>
                          <a:tab pos="457200" algn="l"/>
                        </a:tabLst>
                      </a:pPr>
                      <a:r>
                        <a:rPr lang="es-MX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Sanción económica</a:t>
                      </a:r>
                      <a:endParaRPr lang="es-MX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Noto Sans Symbols"/>
                        <a:buNone/>
                        <a:tabLst>
                          <a:tab pos="457200" algn="l"/>
                        </a:tabLst>
                      </a:pPr>
                      <a:r>
                        <a:rPr lang="es-MX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Inhabilitación temporal</a:t>
                      </a:r>
                      <a:endParaRPr lang="es-MX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a) </a:t>
                      </a:r>
                      <a:r>
                        <a:rPr lang="es-MX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 uno hasta diez años </a:t>
                      </a: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 el monto de la afectación de la Falta administrativa grave no excede de doscientas veces el valor diario de la Unidad de Medida y Actualización, y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b) </a:t>
                      </a:r>
                      <a:r>
                        <a:rPr lang="es-MX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 diez a veinte años </a:t>
                      </a: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 dicho monto excede de dicho límite. Cuando no se cause daños o perjuicios, ni exista beneficio o lucro alguno, se podrán imponer de tres meses a un año de inhabilitación.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0" marR="47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a) Personas físicas: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-2286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7200" algn="l"/>
                        </a:tabLst>
                      </a:pPr>
                      <a:r>
                        <a:rPr lang="es-MX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Sanción económica </a:t>
                      </a: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(hasta dos tantos de los beneficios obtenidos o, por el equivalente de 100 a 150 mil UMA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Noto Sans Symbols"/>
                        <a:buNone/>
                        <a:tabLst>
                          <a:tab pos="457200" algn="l"/>
                        </a:tabLst>
                      </a:pPr>
                      <a:r>
                        <a:rPr lang="es-MX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Inhabilitación</a:t>
                      </a: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temporal para participar en adquisiciones, por un periodo 3 meses a 8 años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Noto Sans Symbols"/>
                        <a:buNone/>
                        <a:tabLst>
                          <a:tab pos="457200" algn="l"/>
                        </a:tabLst>
                      </a:pPr>
                      <a:r>
                        <a:rPr lang="es-MX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Indemnización</a:t>
                      </a: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por los daños y perjuicios ocasionados a la Hacienda Pública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0" marR="47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b) Personas morales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Noto Sans Symbols"/>
                        <a:buNone/>
                        <a:tabLst>
                          <a:tab pos="457200" algn="l"/>
                        </a:tabLst>
                      </a:pPr>
                      <a:r>
                        <a:rPr lang="es-MX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Sanción económica </a:t>
                      </a: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hasta dos tantos de los beneficios obtenidos, o 1,000 a 1´500,000 mil UMA;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Noto Sans Symbols"/>
                        <a:buNone/>
                        <a:tabLst>
                          <a:tab pos="457200" algn="l"/>
                        </a:tabLst>
                      </a:pPr>
                      <a:r>
                        <a:rPr lang="es-MX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Inhabilitación temporal </a:t>
                      </a: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para participar en adquisiciones, por un periodo de 3 meses a 10 años;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Noto Sans Symbols"/>
                        <a:buNone/>
                        <a:tabLst>
                          <a:tab pos="457200" algn="l"/>
                        </a:tabLst>
                      </a:pPr>
                      <a:r>
                        <a:rPr lang="es-MX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 suspensión de actividades</a:t>
                      </a: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por un periodo de 3 meses a 3 años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Noto Sans Symbols"/>
                        <a:buNone/>
                        <a:tabLst>
                          <a:tab pos="457200" algn="l"/>
                        </a:tabLst>
                      </a:pPr>
                      <a:r>
                        <a:rPr lang="es-MX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Disolución </a:t>
                      </a: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 la sociedad respectiva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Noto Sans Symbols"/>
                        <a:buNone/>
                        <a:tabLst>
                          <a:tab pos="457200" algn="l"/>
                        </a:tabLst>
                      </a:pPr>
                      <a:r>
                        <a:rPr lang="es-MX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Indemnización </a:t>
                      </a: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por los daños y perjuicios ocasionados a la Hacienda Pública 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0" marR="47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716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27989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1270</Words>
  <Application>Microsoft Office PowerPoint</Application>
  <PresentationFormat>Panorámica</PresentationFormat>
  <Paragraphs>133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20" baseType="lpstr">
      <vt:lpstr>Arial</vt:lpstr>
      <vt:lpstr>Barlow</vt:lpstr>
      <vt:lpstr>Bebas Neue</vt:lpstr>
      <vt:lpstr>Calibri</vt:lpstr>
      <vt:lpstr>Calibri Light</vt:lpstr>
      <vt:lpstr>Noto Sans Symbols</vt:lpstr>
      <vt:lpstr>Raleway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¡Muchas gracias!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Paul Gallegos Martinez</dc:creator>
  <cp:lastModifiedBy>Gerardo Gabriel Martinez Fernandez</cp:lastModifiedBy>
  <cp:revision>14</cp:revision>
  <cp:lastPrinted>2024-02-26T23:08:43Z</cp:lastPrinted>
  <dcterms:created xsi:type="dcterms:W3CDTF">2024-01-15T22:14:12Z</dcterms:created>
  <dcterms:modified xsi:type="dcterms:W3CDTF">2024-02-28T17:20:17Z</dcterms:modified>
</cp:coreProperties>
</file>